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58" r:id="rId3"/>
    <p:sldId id="259" r:id="rId4"/>
    <p:sldId id="260" r:id="rId5"/>
    <p:sldId id="261" r:id="rId6"/>
    <p:sldId id="262" r:id="rId7"/>
    <p:sldId id="264" r:id="rId8"/>
    <p:sldId id="265" r:id="rId9"/>
    <p:sldId id="266" r:id="rId10"/>
    <p:sldId id="267" r:id="rId11"/>
    <p:sldId id="268" r:id="rId12"/>
    <p:sldId id="26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105" d="100"/>
          <a:sy n="105" d="100"/>
        </p:scale>
        <p:origin x="120"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CD8AC4-BBF5-4D9F-92B9-E73D3D16F181}" type="datetimeFigureOut">
              <a:rPr lang="en-US" smtClean="0"/>
              <a:t>12/7/2020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F7D019-476E-424B-B0F3-EA1CFF664516}" type="slidenum">
              <a:rPr lang="en-US" smtClean="0"/>
              <a:t>‹#›</a:t>
            </a:fld>
            <a:endParaRPr lang="en-US"/>
          </a:p>
        </p:txBody>
      </p:sp>
    </p:spTree>
    <p:extLst>
      <p:ext uri="{BB962C8B-B14F-4D97-AF65-F5344CB8AC3E}">
        <p14:creationId xmlns:p14="http://schemas.microsoft.com/office/powerpoint/2010/main" val="62349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7D2F9E-D167-4ED3-83EC-AE46EA34BEC3}" type="slidenum">
              <a:rPr lang="en-US" smtClean="0"/>
              <a:pPr/>
              <a:t>1</a:t>
            </a:fld>
            <a:endParaRPr lang="en-US" dirty="0"/>
          </a:p>
        </p:txBody>
      </p:sp>
    </p:spTree>
    <p:extLst>
      <p:ext uri="{BB962C8B-B14F-4D97-AF65-F5344CB8AC3E}">
        <p14:creationId xmlns:p14="http://schemas.microsoft.com/office/powerpoint/2010/main" val="3676179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7D2F9E-D167-4ED3-83EC-AE46EA34BEC3}" type="slidenum">
              <a:rPr lang="en-US" smtClean="0"/>
              <a:pPr/>
              <a:t>2</a:t>
            </a:fld>
            <a:endParaRPr lang="en-US" dirty="0"/>
          </a:p>
        </p:txBody>
      </p:sp>
    </p:spTree>
    <p:extLst>
      <p:ext uri="{BB962C8B-B14F-4D97-AF65-F5344CB8AC3E}">
        <p14:creationId xmlns:p14="http://schemas.microsoft.com/office/powerpoint/2010/main" val="3783868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7D2F9E-D167-4ED3-83EC-AE46EA34BEC3}" type="slidenum">
              <a:rPr lang="en-US" smtClean="0"/>
              <a:pPr/>
              <a:t>6</a:t>
            </a:fld>
            <a:endParaRPr lang="en-US" dirty="0"/>
          </a:p>
        </p:txBody>
      </p:sp>
    </p:spTree>
    <p:extLst>
      <p:ext uri="{BB962C8B-B14F-4D97-AF65-F5344CB8AC3E}">
        <p14:creationId xmlns:p14="http://schemas.microsoft.com/office/powerpoint/2010/main" val="1518034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904EC39-0276-4B5E-8D1A-840890C34007}"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010656-D67D-462F-B9AE-10815D9A3009}" type="slidenum">
              <a:rPr lang="en-US" smtClean="0"/>
              <a:t>‹#›</a:t>
            </a:fld>
            <a:endParaRPr lang="en-US"/>
          </a:p>
        </p:txBody>
      </p:sp>
    </p:spTree>
    <p:extLst>
      <p:ext uri="{BB962C8B-B14F-4D97-AF65-F5344CB8AC3E}">
        <p14:creationId xmlns:p14="http://schemas.microsoft.com/office/powerpoint/2010/main" val="3308878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04EC39-0276-4B5E-8D1A-840890C34007}"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010656-D67D-462F-B9AE-10815D9A3009}" type="slidenum">
              <a:rPr lang="en-US" smtClean="0"/>
              <a:t>‹#›</a:t>
            </a:fld>
            <a:endParaRPr lang="en-US"/>
          </a:p>
        </p:txBody>
      </p:sp>
    </p:spTree>
    <p:extLst>
      <p:ext uri="{BB962C8B-B14F-4D97-AF65-F5344CB8AC3E}">
        <p14:creationId xmlns:p14="http://schemas.microsoft.com/office/powerpoint/2010/main" val="3223079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04EC39-0276-4B5E-8D1A-840890C34007}"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010656-D67D-462F-B9AE-10815D9A3009}" type="slidenum">
              <a:rPr lang="en-US" smtClean="0"/>
              <a:t>‹#›</a:t>
            </a:fld>
            <a:endParaRPr lang="en-US"/>
          </a:p>
        </p:txBody>
      </p:sp>
    </p:spTree>
    <p:extLst>
      <p:ext uri="{BB962C8B-B14F-4D97-AF65-F5344CB8AC3E}">
        <p14:creationId xmlns:p14="http://schemas.microsoft.com/office/powerpoint/2010/main" val="17381134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Weber County">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20297" r="20297"/>
          <a:stretch/>
        </p:blipFill>
        <p:spPr>
          <a:xfrm>
            <a:off x="0" y="-25399"/>
            <a:ext cx="12192000" cy="6883400"/>
          </a:xfrm>
          <a:prstGeom prst="rect">
            <a:avLst/>
          </a:prstGeom>
        </p:spPr>
      </p:pic>
      <p:sp>
        <p:nvSpPr>
          <p:cNvPr id="5" name="Rectangle 4"/>
          <p:cNvSpPr/>
          <p:nvPr userDrawn="1"/>
        </p:nvSpPr>
        <p:spPr bwMode="auto">
          <a:xfrm>
            <a:off x="531779" y="466928"/>
            <a:ext cx="11197619" cy="5914417"/>
          </a:xfrm>
          <a:prstGeom prst="rect">
            <a:avLst/>
          </a:prstGeom>
          <a:solidFill>
            <a:schemeClr val="tx1">
              <a:alpha val="5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7" name="Text Placeholder 4"/>
          <p:cNvSpPr>
            <a:spLocks noGrp="1"/>
          </p:cNvSpPr>
          <p:nvPr>
            <p:ph type="body" sz="quarter" idx="10" hasCustomPrompt="1"/>
          </p:nvPr>
        </p:nvSpPr>
        <p:spPr>
          <a:xfrm>
            <a:off x="1270000" y="5526619"/>
            <a:ext cx="9652000" cy="406400"/>
          </a:xfrm>
        </p:spPr>
        <p:txBody>
          <a:bodyPr>
            <a:noAutofit/>
          </a:bodyPr>
          <a:lstStyle>
            <a:lvl1pPr algn="ctr">
              <a:defRPr sz="1867" b="0" i="0" baseline="0">
                <a:solidFill>
                  <a:schemeClr val="bg1"/>
                </a:solidFill>
                <a:latin typeface="Lato" charset="0"/>
                <a:ea typeface="Lato" charset="0"/>
                <a:cs typeface="Lato" charset="0"/>
              </a:defRPr>
            </a:lvl1pPr>
          </a:lstStyle>
          <a:p>
            <a:pPr lvl="0"/>
            <a:r>
              <a:rPr lang="en-US" dirty="0" smtClean="0"/>
              <a:t>CLICK TO EDIT SUBTITLE</a:t>
            </a:r>
            <a:endParaRPr lang="en-US" dirty="0"/>
          </a:p>
        </p:txBody>
      </p:sp>
      <p:sp>
        <p:nvSpPr>
          <p:cNvPr id="9" name="Title 2"/>
          <p:cNvSpPr txBox="1">
            <a:spLocks/>
          </p:cNvSpPr>
          <p:nvPr userDrawn="1"/>
        </p:nvSpPr>
        <p:spPr>
          <a:xfrm>
            <a:off x="948988" y="1701801"/>
            <a:ext cx="10363200" cy="492443"/>
          </a:xfrm>
          <a:prstGeom prst="rect">
            <a:avLst/>
          </a:prstGeom>
        </p:spPr>
        <p:txBody>
          <a:bodyPr wrap="square" lIns="0" tIns="0" rIns="0" bIns="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kern="1500" spc="2667" dirty="0">
                <a:solidFill>
                  <a:schemeClr val="bg1"/>
                </a:solidFill>
                <a:latin typeface="Lato Medium" charset="0"/>
                <a:ea typeface="Lato Medium" charset="0"/>
                <a:cs typeface="Lato Medium" charset="0"/>
              </a:rPr>
              <a:t>WELCOME </a:t>
            </a:r>
            <a:r>
              <a:rPr lang="en-US" sz="3200" kern="1500" spc="2667" dirty="0" smtClean="0">
                <a:solidFill>
                  <a:schemeClr val="bg1"/>
                </a:solidFill>
                <a:latin typeface="Lato Medium" charset="0"/>
                <a:ea typeface="Lato Medium" charset="0"/>
                <a:cs typeface="Lato Medium" charset="0"/>
              </a:rPr>
              <a:t>TO</a:t>
            </a:r>
            <a:endParaRPr lang="en-US" sz="2133" kern="1500" spc="2667" dirty="0">
              <a:solidFill>
                <a:schemeClr val="bg1"/>
              </a:solidFill>
              <a:latin typeface="Lato Medium" charset="0"/>
              <a:ea typeface="Lato Medium" charset="0"/>
              <a:cs typeface="Lato Medium" charset="0"/>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90614" y="2514600"/>
            <a:ext cx="9610773" cy="1828405"/>
          </a:xfrm>
          <a:prstGeom prst="rect">
            <a:avLst/>
          </a:prstGeom>
        </p:spPr>
      </p:pic>
    </p:spTree>
    <p:extLst>
      <p:ext uri="{BB962C8B-B14F-4D97-AF65-F5344CB8AC3E}">
        <p14:creationId xmlns:p14="http://schemas.microsoft.com/office/powerpoint/2010/main" val="225296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20000" decel="60000" fill="hold" grpId="0" nodeType="withEffect">
                                  <p:stCondLst>
                                    <p:cond delay="0"/>
                                  </p:stCondLst>
                                  <p:iterate type="wd">
                                    <p:tmPct val="10000"/>
                                  </p:iterate>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SUBTITLE">
    <p:spTree>
      <p:nvGrpSpPr>
        <p:cNvPr id="1" name=""/>
        <p:cNvGrpSpPr/>
        <p:nvPr/>
      </p:nvGrpSpPr>
      <p:grpSpPr>
        <a:xfrm>
          <a:off x="0" y="0"/>
          <a:ext cx="0" cy="0"/>
          <a:chOff x="0" y="0"/>
          <a:chExt cx="0" cy="0"/>
        </a:xfrm>
      </p:grpSpPr>
      <p:sp>
        <p:nvSpPr>
          <p:cNvPr id="3" name="Title Placeholder 7"/>
          <p:cNvSpPr>
            <a:spLocks noGrp="1"/>
          </p:cNvSpPr>
          <p:nvPr>
            <p:ph type="title" hasCustomPrompt="1"/>
          </p:nvPr>
        </p:nvSpPr>
        <p:spPr>
          <a:xfrm>
            <a:off x="838200" y="366185"/>
            <a:ext cx="10515600" cy="1325033"/>
          </a:xfrm>
          <a:prstGeom prst="rect">
            <a:avLst/>
          </a:prstGeom>
        </p:spPr>
        <p:txBody>
          <a:bodyPr vert="horz" lIns="91440" tIns="45720" rIns="91440" bIns="45720" rtlCol="0" anchor="ctr">
            <a:normAutofit/>
          </a:bodyPr>
          <a:lstStyle>
            <a:lvl1pPr>
              <a:defRPr>
                <a:solidFill>
                  <a:schemeClr val="bg2">
                    <a:lumMod val="50000"/>
                  </a:schemeClr>
                </a:solidFill>
              </a:defRPr>
            </a:lvl1pPr>
          </a:lstStyle>
          <a:p>
            <a:r>
              <a:rPr lang="en-US" dirty="0" smtClean="0"/>
              <a:t>CLICK TO EDIT TITLE</a:t>
            </a:r>
            <a:endParaRPr lang="en-US" dirty="0"/>
          </a:p>
        </p:txBody>
      </p:sp>
      <p:sp>
        <p:nvSpPr>
          <p:cNvPr id="7" name="Text Placeholder 4"/>
          <p:cNvSpPr>
            <a:spLocks noGrp="1"/>
          </p:cNvSpPr>
          <p:nvPr>
            <p:ph type="body" sz="quarter" idx="10" hasCustomPrompt="1"/>
          </p:nvPr>
        </p:nvSpPr>
        <p:spPr>
          <a:xfrm>
            <a:off x="1270000" y="1803400"/>
            <a:ext cx="9652000" cy="406400"/>
          </a:xfrm>
        </p:spPr>
        <p:txBody>
          <a:bodyPr>
            <a:noAutofit/>
          </a:bodyPr>
          <a:lstStyle>
            <a:lvl1pPr algn="ctr">
              <a:defRPr sz="1867" b="0" i="0" baseline="0">
                <a:latin typeface="Lato" charset="0"/>
                <a:ea typeface="Lato" charset="0"/>
                <a:cs typeface="Lato" charset="0"/>
              </a:defRPr>
            </a:lvl1pPr>
          </a:lstStyle>
          <a:p>
            <a:pPr lvl="0"/>
            <a:r>
              <a:rPr lang="en-US" dirty="0" smtClean="0"/>
              <a:t>CLICK TO EDIT SUBTITLE</a:t>
            </a:r>
            <a:endParaRPr lang="en-US" dirty="0"/>
          </a:p>
        </p:txBody>
      </p:sp>
    </p:spTree>
    <p:extLst>
      <p:ext uri="{BB962C8B-B14F-4D97-AF65-F5344CB8AC3E}">
        <p14:creationId xmlns:p14="http://schemas.microsoft.com/office/powerpoint/2010/main" val="2975131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04EC39-0276-4B5E-8D1A-840890C34007}"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010656-D67D-462F-B9AE-10815D9A3009}" type="slidenum">
              <a:rPr lang="en-US" smtClean="0"/>
              <a:t>‹#›</a:t>
            </a:fld>
            <a:endParaRPr lang="en-US"/>
          </a:p>
        </p:txBody>
      </p:sp>
    </p:spTree>
    <p:extLst>
      <p:ext uri="{BB962C8B-B14F-4D97-AF65-F5344CB8AC3E}">
        <p14:creationId xmlns:p14="http://schemas.microsoft.com/office/powerpoint/2010/main" val="3275986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904EC39-0276-4B5E-8D1A-840890C34007}"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010656-D67D-462F-B9AE-10815D9A3009}" type="slidenum">
              <a:rPr lang="en-US" smtClean="0"/>
              <a:t>‹#›</a:t>
            </a:fld>
            <a:endParaRPr lang="en-US"/>
          </a:p>
        </p:txBody>
      </p:sp>
    </p:spTree>
    <p:extLst>
      <p:ext uri="{BB962C8B-B14F-4D97-AF65-F5344CB8AC3E}">
        <p14:creationId xmlns:p14="http://schemas.microsoft.com/office/powerpoint/2010/main" val="1530519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904EC39-0276-4B5E-8D1A-840890C34007}" type="datetimeFigureOut">
              <a:rPr lang="en-US" smtClean="0"/>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010656-D67D-462F-B9AE-10815D9A3009}" type="slidenum">
              <a:rPr lang="en-US" smtClean="0"/>
              <a:t>‹#›</a:t>
            </a:fld>
            <a:endParaRPr lang="en-US"/>
          </a:p>
        </p:txBody>
      </p:sp>
    </p:spTree>
    <p:extLst>
      <p:ext uri="{BB962C8B-B14F-4D97-AF65-F5344CB8AC3E}">
        <p14:creationId xmlns:p14="http://schemas.microsoft.com/office/powerpoint/2010/main" val="702800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904EC39-0276-4B5E-8D1A-840890C34007}" type="datetimeFigureOut">
              <a:rPr lang="en-US" smtClean="0"/>
              <a:t>12/7/2020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010656-D67D-462F-B9AE-10815D9A3009}" type="slidenum">
              <a:rPr lang="en-US" smtClean="0"/>
              <a:t>‹#›</a:t>
            </a:fld>
            <a:endParaRPr lang="en-US"/>
          </a:p>
        </p:txBody>
      </p:sp>
    </p:spTree>
    <p:extLst>
      <p:ext uri="{BB962C8B-B14F-4D97-AF65-F5344CB8AC3E}">
        <p14:creationId xmlns:p14="http://schemas.microsoft.com/office/powerpoint/2010/main" val="1508205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904EC39-0276-4B5E-8D1A-840890C34007}" type="datetimeFigureOut">
              <a:rPr lang="en-US" smtClean="0"/>
              <a:t>12/7/2020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010656-D67D-462F-B9AE-10815D9A3009}" type="slidenum">
              <a:rPr lang="en-US" smtClean="0"/>
              <a:t>‹#›</a:t>
            </a:fld>
            <a:endParaRPr lang="en-US"/>
          </a:p>
        </p:txBody>
      </p:sp>
    </p:spTree>
    <p:extLst>
      <p:ext uri="{BB962C8B-B14F-4D97-AF65-F5344CB8AC3E}">
        <p14:creationId xmlns:p14="http://schemas.microsoft.com/office/powerpoint/2010/main" val="4233727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04EC39-0276-4B5E-8D1A-840890C34007}" type="datetimeFigureOut">
              <a:rPr lang="en-US" smtClean="0"/>
              <a:t>12/7/2020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010656-D67D-462F-B9AE-10815D9A3009}" type="slidenum">
              <a:rPr lang="en-US" smtClean="0"/>
              <a:t>‹#›</a:t>
            </a:fld>
            <a:endParaRPr lang="en-US"/>
          </a:p>
        </p:txBody>
      </p:sp>
    </p:spTree>
    <p:extLst>
      <p:ext uri="{BB962C8B-B14F-4D97-AF65-F5344CB8AC3E}">
        <p14:creationId xmlns:p14="http://schemas.microsoft.com/office/powerpoint/2010/main" val="2479359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904EC39-0276-4B5E-8D1A-840890C34007}" type="datetimeFigureOut">
              <a:rPr lang="en-US" smtClean="0"/>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010656-D67D-462F-B9AE-10815D9A3009}" type="slidenum">
              <a:rPr lang="en-US" smtClean="0"/>
              <a:t>‹#›</a:t>
            </a:fld>
            <a:endParaRPr lang="en-US"/>
          </a:p>
        </p:txBody>
      </p:sp>
    </p:spTree>
    <p:extLst>
      <p:ext uri="{BB962C8B-B14F-4D97-AF65-F5344CB8AC3E}">
        <p14:creationId xmlns:p14="http://schemas.microsoft.com/office/powerpoint/2010/main" val="1651709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904EC39-0276-4B5E-8D1A-840890C34007}" type="datetimeFigureOut">
              <a:rPr lang="en-US" smtClean="0"/>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010656-D67D-462F-B9AE-10815D9A3009}" type="slidenum">
              <a:rPr lang="en-US" smtClean="0"/>
              <a:t>‹#›</a:t>
            </a:fld>
            <a:endParaRPr lang="en-US"/>
          </a:p>
        </p:txBody>
      </p:sp>
    </p:spTree>
    <p:extLst>
      <p:ext uri="{BB962C8B-B14F-4D97-AF65-F5344CB8AC3E}">
        <p14:creationId xmlns:p14="http://schemas.microsoft.com/office/powerpoint/2010/main" val="3556827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04EC39-0276-4B5E-8D1A-840890C34007}" type="datetimeFigureOut">
              <a:rPr lang="en-US" smtClean="0"/>
              <a:t>12/7/2020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010656-D67D-462F-B9AE-10815D9A3009}" type="slidenum">
              <a:rPr lang="en-US" smtClean="0"/>
              <a:t>‹#›</a:t>
            </a:fld>
            <a:endParaRPr lang="en-US"/>
          </a:p>
        </p:txBody>
      </p:sp>
    </p:spTree>
    <p:extLst>
      <p:ext uri="{BB962C8B-B14F-4D97-AF65-F5344CB8AC3E}">
        <p14:creationId xmlns:p14="http://schemas.microsoft.com/office/powerpoint/2010/main" val="33472001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0726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71" y="126203"/>
            <a:ext cx="11631269" cy="4400077"/>
          </a:xfrm>
          <a:prstGeom prst="rect">
            <a:avLst/>
          </a:prstGeom>
        </p:spPr>
      </p:pic>
      <p:sp>
        <p:nvSpPr>
          <p:cNvPr id="5" name="Oval 4"/>
          <p:cNvSpPr/>
          <p:nvPr/>
        </p:nvSpPr>
        <p:spPr>
          <a:xfrm>
            <a:off x="1609344" y="1664208"/>
            <a:ext cx="2185416" cy="941832"/>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49808" y="4526280"/>
            <a:ext cx="9902952" cy="461665"/>
          </a:xfrm>
          <a:prstGeom prst="rect">
            <a:avLst/>
          </a:prstGeom>
          <a:noFill/>
        </p:spPr>
        <p:txBody>
          <a:bodyPr wrap="square" rtlCol="0">
            <a:spAutoFit/>
          </a:bodyPr>
          <a:lstStyle/>
          <a:p>
            <a:r>
              <a:rPr lang="en-US" sz="2400" dirty="0" smtClean="0">
                <a:latin typeface="Arial Rounded MT Bold" panose="020F0704030504030204" pitchFamily="34" charset="0"/>
              </a:rPr>
              <a:t>Attach the employees evaluation. </a:t>
            </a:r>
            <a:endParaRPr lang="en-US" sz="2400" dirty="0">
              <a:latin typeface="Arial Rounded MT Bold" panose="020F0704030504030204" pitchFamily="34" charset="0"/>
            </a:endParaRPr>
          </a:p>
        </p:txBody>
      </p:sp>
      <p:sp>
        <p:nvSpPr>
          <p:cNvPr id="7" name="TextBox 6"/>
          <p:cNvSpPr txBox="1"/>
          <p:nvPr/>
        </p:nvSpPr>
        <p:spPr>
          <a:xfrm>
            <a:off x="7964424" y="5084064"/>
            <a:ext cx="7242048" cy="461665"/>
          </a:xfrm>
          <a:prstGeom prst="rect">
            <a:avLst/>
          </a:prstGeom>
          <a:noFill/>
        </p:spPr>
        <p:txBody>
          <a:bodyPr wrap="square" rtlCol="0">
            <a:spAutoFit/>
          </a:bodyPr>
          <a:lstStyle/>
          <a:p>
            <a:r>
              <a:rPr lang="en-US" sz="2400" dirty="0" smtClean="0">
                <a:latin typeface="Arial Rounded MT Bold" panose="020F0704030504030204" pitchFamily="34" charset="0"/>
              </a:rPr>
              <a:t>Select Basic Info.</a:t>
            </a:r>
            <a:endParaRPr lang="en-US" sz="2400" dirty="0">
              <a:latin typeface="Arial Rounded MT Bold" panose="020F0704030504030204" pitchFamily="34" charset="0"/>
            </a:endParaRPr>
          </a:p>
        </p:txBody>
      </p:sp>
      <p:cxnSp>
        <p:nvCxnSpPr>
          <p:cNvPr id="9" name="Straight Arrow Connector 8"/>
          <p:cNvCxnSpPr/>
          <p:nvPr/>
        </p:nvCxnSpPr>
        <p:spPr>
          <a:xfrm flipH="1" flipV="1">
            <a:off x="2944368" y="2871216"/>
            <a:ext cx="484632" cy="174650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9299448" y="1819656"/>
            <a:ext cx="365760" cy="316828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8080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447" y="173310"/>
            <a:ext cx="10715249" cy="5111921"/>
          </a:xfrm>
          <a:prstGeom prst="rect">
            <a:avLst/>
          </a:prstGeom>
        </p:spPr>
      </p:pic>
      <p:sp>
        <p:nvSpPr>
          <p:cNvPr id="5" name="TextBox 4"/>
          <p:cNvSpPr txBox="1"/>
          <p:nvPr/>
        </p:nvSpPr>
        <p:spPr>
          <a:xfrm>
            <a:off x="3904488" y="2258568"/>
            <a:ext cx="6784848" cy="3785652"/>
          </a:xfrm>
          <a:prstGeom prst="rect">
            <a:avLst/>
          </a:prstGeom>
          <a:noFill/>
        </p:spPr>
        <p:txBody>
          <a:bodyPr wrap="square" rtlCol="0">
            <a:spAutoFit/>
          </a:bodyPr>
          <a:lstStyle/>
          <a:p>
            <a:r>
              <a:rPr lang="en-US" sz="2400" dirty="0" smtClean="0">
                <a:latin typeface="Arial Rounded MT Bold" panose="020F0704030504030204" pitchFamily="34" charset="0"/>
              </a:rPr>
              <a:t>Evaluation Type: </a:t>
            </a:r>
            <a:r>
              <a:rPr lang="en-US" sz="2400" b="1" dirty="0" smtClean="0">
                <a:solidFill>
                  <a:srgbClr val="FF0000"/>
                </a:solidFill>
                <a:latin typeface="Arial Rounded MT Bold" panose="020F0704030504030204" pitchFamily="34" charset="0"/>
              </a:rPr>
              <a:t>Quarter 4</a:t>
            </a:r>
          </a:p>
          <a:p>
            <a:endParaRPr lang="en-US" sz="2400" dirty="0" smtClean="0">
              <a:latin typeface="Arial Rounded MT Bold" panose="020F0704030504030204" pitchFamily="34" charset="0"/>
            </a:endParaRPr>
          </a:p>
          <a:p>
            <a:r>
              <a:rPr lang="en-US" sz="2400" dirty="0" smtClean="0">
                <a:latin typeface="Arial Rounded MT Bold" panose="020F0704030504030204" pitchFamily="34" charset="0"/>
              </a:rPr>
              <a:t>Display in ESS: </a:t>
            </a:r>
          </a:p>
          <a:p>
            <a:endParaRPr lang="en-US" sz="2400" dirty="0">
              <a:latin typeface="Arial Rounded MT Bold" panose="020F0704030504030204" pitchFamily="34" charset="0"/>
            </a:endParaRPr>
          </a:p>
          <a:p>
            <a:r>
              <a:rPr lang="en-US" sz="2400" dirty="0" smtClean="0">
                <a:latin typeface="Arial Rounded MT Bold" panose="020F0704030504030204" pitchFamily="34" charset="0"/>
              </a:rPr>
              <a:t>Completion Date: The day you present the evaluation to employee</a:t>
            </a:r>
          </a:p>
          <a:p>
            <a:endParaRPr lang="en-US" sz="2400" dirty="0">
              <a:latin typeface="Arial Rounded MT Bold" panose="020F0704030504030204" pitchFamily="34" charset="0"/>
            </a:endParaRPr>
          </a:p>
          <a:p>
            <a:r>
              <a:rPr lang="en-US" sz="2400" dirty="0" smtClean="0">
                <a:latin typeface="Arial Rounded MT Bold" panose="020F0704030504030204" pitchFamily="34" charset="0"/>
              </a:rPr>
              <a:t>Evaluation Period Begin: </a:t>
            </a:r>
            <a:r>
              <a:rPr lang="en-US" sz="2400" b="1" dirty="0" smtClean="0">
                <a:solidFill>
                  <a:srgbClr val="FF0000"/>
                </a:solidFill>
                <a:latin typeface="Arial Rounded MT Bold" panose="020F0704030504030204" pitchFamily="34" charset="0"/>
              </a:rPr>
              <a:t>01/01/2020</a:t>
            </a:r>
          </a:p>
          <a:p>
            <a:endParaRPr lang="en-US" sz="2400" dirty="0">
              <a:latin typeface="Arial Rounded MT Bold" panose="020F0704030504030204" pitchFamily="34" charset="0"/>
            </a:endParaRPr>
          </a:p>
          <a:p>
            <a:r>
              <a:rPr lang="en-US" sz="2400" dirty="0" smtClean="0">
                <a:latin typeface="Arial Rounded MT Bold" panose="020F0704030504030204" pitchFamily="34" charset="0"/>
              </a:rPr>
              <a:t>Evaluation Period End: </a:t>
            </a:r>
            <a:r>
              <a:rPr lang="en-US" sz="2400" b="1" dirty="0" smtClean="0">
                <a:solidFill>
                  <a:srgbClr val="FF0000"/>
                </a:solidFill>
                <a:latin typeface="Arial Rounded MT Bold" panose="020F0704030504030204" pitchFamily="34" charset="0"/>
              </a:rPr>
              <a:t>12/31/2020</a:t>
            </a:r>
            <a:endParaRPr lang="en-US" sz="2400" b="1" dirty="0">
              <a:solidFill>
                <a:srgbClr val="FF0000"/>
              </a:solidFill>
              <a:latin typeface="Arial Rounded MT Bold" panose="020F0704030504030204" pitchFamily="34" charset="0"/>
            </a:endParaRPr>
          </a:p>
        </p:txBody>
      </p:sp>
      <p:pic>
        <p:nvPicPr>
          <p:cNvPr id="6" name="Picture 5" descr="symbols - Creating Boxed Check Mark - TeX - LaTeX Stack Exchan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3741" y="3017908"/>
            <a:ext cx="434531" cy="429166"/>
          </a:xfrm>
          <a:prstGeom prst="rect">
            <a:avLst/>
          </a:prstGeom>
        </p:spPr>
      </p:pic>
    </p:spTree>
    <p:extLst>
      <p:ext uri="{BB962C8B-B14F-4D97-AF65-F5344CB8AC3E}">
        <p14:creationId xmlns:p14="http://schemas.microsoft.com/office/powerpoint/2010/main" val="2494925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024" y="223644"/>
            <a:ext cx="10579608" cy="5118550"/>
          </a:xfrm>
          <a:prstGeom prst="rect">
            <a:avLst/>
          </a:prstGeom>
        </p:spPr>
      </p:pic>
      <p:sp>
        <p:nvSpPr>
          <p:cNvPr id="5" name="TextBox 4"/>
          <p:cNvSpPr txBox="1"/>
          <p:nvPr/>
        </p:nvSpPr>
        <p:spPr>
          <a:xfrm>
            <a:off x="3401568" y="2321254"/>
            <a:ext cx="7854696" cy="1200329"/>
          </a:xfrm>
          <a:prstGeom prst="rect">
            <a:avLst/>
          </a:prstGeom>
          <a:noFill/>
        </p:spPr>
        <p:txBody>
          <a:bodyPr wrap="square" rtlCol="0">
            <a:spAutoFit/>
          </a:bodyPr>
          <a:lstStyle/>
          <a:p>
            <a:r>
              <a:rPr lang="en-US" sz="2400" dirty="0" smtClean="0">
                <a:latin typeface="Arial Rounded MT Bold" panose="020F0704030504030204" pitchFamily="34" charset="0"/>
              </a:rPr>
              <a:t>Once information has been entered, click Submit.</a:t>
            </a:r>
          </a:p>
          <a:p>
            <a:endParaRPr lang="en-US" sz="2400" dirty="0">
              <a:latin typeface="Arial Rounded MT Bold" panose="020F0704030504030204" pitchFamily="34" charset="0"/>
            </a:endParaRPr>
          </a:p>
          <a:p>
            <a:r>
              <a:rPr lang="en-US" sz="2400" dirty="0" smtClean="0">
                <a:latin typeface="Arial Rounded MT Bold" panose="020F0704030504030204" pitchFamily="34" charset="0"/>
              </a:rPr>
              <a:t>Save and Close will not go to employee for approval.</a:t>
            </a:r>
            <a:endParaRPr lang="en-US" sz="2400" dirty="0">
              <a:latin typeface="Arial Rounded MT Bold" panose="020F0704030504030204" pitchFamily="34" charset="0"/>
            </a:endParaRPr>
          </a:p>
        </p:txBody>
      </p:sp>
      <p:sp>
        <p:nvSpPr>
          <p:cNvPr id="6" name="Oval 5"/>
          <p:cNvSpPr/>
          <p:nvPr/>
        </p:nvSpPr>
        <p:spPr>
          <a:xfrm>
            <a:off x="1252728" y="4809744"/>
            <a:ext cx="1737360" cy="60350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6317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166143" y="164152"/>
            <a:ext cx="9652000" cy="406400"/>
          </a:xfrm>
        </p:spPr>
        <p:txBody>
          <a:bodyPr/>
          <a:lstStyle/>
          <a:p>
            <a:r>
              <a:rPr lang="en-US" sz="3733" dirty="0">
                <a:latin typeface="Bahnschrift SemiBold Condensed" panose="020B0502040204020203" pitchFamily="34" charset="0"/>
              </a:rPr>
              <a:t>Year End Evaluation Timeline</a:t>
            </a:r>
          </a:p>
        </p:txBody>
      </p:sp>
      <p:pic>
        <p:nvPicPr>
          <p:cNvPr id="13" name="Picture 12" descr="Datei:Gnome-x-office-spreadsheet.svg – Wikipedi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992" y="972207"/>
            <a:ext cx="1562808" cy="1562808"/>
          </a:xfrm>
          <a:prstGeom prst="rect">
            <a:avLst/>
          </a:prstGeom>
        </p:spPr>
      </p:pic>
      <p:sp>
        <p:nvSpPr>
          <p:cNvPr id="14" name="TextBox 13"/>
          <p:cNvSpPr txBox="1"/>
          <p:nvPr/>
        </p:nvSpPr>
        <p:spPr>
          <a:xfrm>
            <a:off x="2025123" y="1347820"/>
            <a:ext cx="8128000" cy="1077218"/>
          </a:xfrm>
          <a:prstGeom prst="rect">
            <a:avLst/>
          </a:prstGeom>
          <a:noFill/>
        </p:spPr>
        <p:txBody>
          <a:bodyPr wrap="square" rtlCol="0">
            <a:spAutoFit/>
          </a:bodyPr>
          <a:lstStyle/>
          <a:p>
            <a:r>
              <a:rPr lang="en-US" sz="3200" dirty="0">
                <a:latin typeface="Bahnschrift SemiBold Condensed" panose="020B0502040204020203" pitchFamily="34" charset="0"/>
              </a:rPr>
              <a:t>December 7</a:t>
            </a:r>
            <a:r>
              <a:rPr lang="en-US" sz="3200" baseline="30000" dirty="0">
                <a:latin typeface="Bahnschrift SemiBold Condensed" panose="020B0502040204020203" pitchFamily="34" charset="0"/>
              </a:rPr>
              <a:t>th</a:t>
            </a:r>
            <a:r>
              <a:rPr lang="en-US" sz="3200" dirty="0">
                <a:latin typeface="Bahnschrift SemiBold Condensed" panose="020B0502040204020203" pitchFamily="34" charset="0"/>
              </a:rPr>
              <a:t> – 11</a:t>
            </a:r>
            <a:r>
              <a:rPr lang="en-US" sz="3200" baseline="30000" dirty="0">
                <a:latin typeface="Bahnschrift SemiBold Condensed" panose="020B0502040204020203" pitchFamily="34" charset="0"/>
              </a:rPr>
              <a:t>th</a:t>
            </a:r>
            <a:r>
              <a:rPr lang="en-US" sz="3200" dirty="0">
                <a:latin typeface="Bahnschrift SemiBold Condensed" panose="020B0502040204020203" pitchFamily="34" charset="0"/>
              </a:rPr>
              <a:t> Department Increase Spreadsheets sent to Elected Officials/Department Directors.</a:t>
            </a:r>
          </a:p>
        </p:txBody>
      </p:sp>
      <p:pic>
        <p:nvPicPr>
          <p:cNvPr id="15" name="Picture 14" descr="Human Resources - Highway Sign imag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1" y="3124201"/>
            <a:ext cx="2190679" cy="1462279"/>
          </a:xfrm>
          <a:prstGeom prst="rect">
            <a:avLst/>
          </a:prstGeom>
        </p:spPr>
      </p:pic>
      <p:sp>
        <p:nvSpPr>
          <p:cNvPr id="16" name="TextBox 15"/>
          <p:cNvSpPr txBox="1"/>
          <p:nvPr/>
        </p:nvSpPr>
        <p:spPr>
          <a:xfrm>
            <a:off x="3251200" y="3301340"/>
            <a:ext cx="8128000" cy="1077218"/>
          </a:xfrm>
          <a:prstGeom prst="rect">
            <a:avLst/>
          </a:prstGeom>
          <a:noFill/>
        </p:spPr>
        <p:txBody>
          <a:bodyPr wrap="square" rtlCol="0">
            <a:spAutoFit/>
          </a:bodyPr>
          <a:lstStyle/>
          <a:p>
            <a:r>
              <a:rPr lang="en-US" sz="3200" dirty="0">
                <a:latin typeface="Bahnschrift SemiBold Condensed" panose="020B0502040204020203" pitchFamily="34" charset="0"/>
              </a:rPr>
              <a:t>December 21</a:t>
            </a:r>
            <a:r>
              <a:rPr lang="en-US" sz="3200" baseline="30000" dirty="0">
                <a:latin typeface="Bahnschrift SemiBold Condensed" panose="020B0502040204020203" pitchFamily="34" charset="0"/>
              </a:rPr>
              <a:t>st</a:t>
            </a:r>
            <a:r>
              <a:rPr lang="en-US" sz="3200" dirty="0">
                <a:latin typeface="Bahnschrift SemiBold Condensed" panose="020B0502040204020203" pitchFamily="34" charset="0"/>
              </a:rPr>
              <a:t> Department Increase Spreadsheets due back to HR for approval. (Send to Sarah and Cari)</a:t>
            </a:r>
          </a:p>
        </p:txBody>
      </p:sp>
      <p:pic>
        <p:nvPicPr>
          <p:cNvPr id="17" name="Picture 16" descr="In My Own Terms - Terminology for Beginners and Beyon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22401" y="5175664"/>
            <a:ext cx="2099209" cy="1397000"/>
          </a:xfrm>
          <a:prstGeom prst="rect">
            <a:avLst/>
          </a:prstGeom>
        </p:spPr>
      </p:pic>
      <p:sp>
        <p:nvSpPr>
          <p:cNvPr id="18" name="TextBox 17"/>
          <p:cNvSpPr txBox="1"/>
          <p:nvPr/>
        </p:nvSpPr>
        <p:spPr>
          <a:xfrm>
            <a:off x="4045527" y="5254860"/>
            <a:ext cx="8128000" cy="1077218"/>
          </a:xfrm>
          <a:prstGeom prst="rect">
            <a:avLst/>
          </a:prstGeom>
          <a:noFill/>
        </p:spPr>
        <p:txBody>
          <a:bodyPr wrap="square" rtlCol="0">
            <a:spAutoFit/>
          </a:bodyPr>
          <a:lstStyle/>
          <a:p>
            <a:r>
              <a:rPr lang="en-US" sz="3200" dirty="0">
                <a:latin typeface="Bahnschrift SemiBold Condensed" panose="020B0502040204020203" pitchFamily="34" charset="0"/>
              </a:rPr>
              <a:t>December 24</a:t>
            </a:r>
            <a:r>
              <a:rPr lang="en-US" sz="3200" baseline="30000" dirty="0">
                <a:latin typeface="Bahnschrift SemiBold Condensed" panose="020B0502040204020203" pitchFamily="34" charset="0"/>
              </a:rPr>
              <a:t>th</a:t>
            </a:r>
            <a:r>
              <a:rPr lang="en-US" sz="3200" dirty="0">
                <a:latin typeface="Bahnschrift SemiBold Condensed" panose="020B0502040204020203" pitchFamily="34" charset="0"/>
              </a:rPr>
              <a:t> HR will have approved and sent back Department Increase Spreadsheets.</a:t>
            </a:r>
          </a:p>
        </p:txBody>
      </p:sp>
    </p:spTree>
    <p:extLst>
      <p:ext uri="{BB962C8B-B14F-4D97-AF65-F5344CB8AC3E}">
        <p14:creationId xmlns:p14="http://schemas.microsoft.com/office/powerpoint/2010/main" val="22659417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ccording to e...: Sit On I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1" y="787400"/>
            <a:ext cx="2212879" cy="2336800"/>
          </a:xfrm>
          <a:prstGeom prst="rect">
            <a:avLst/>
          </a:prstGeom>
        </p:spPr>
      </p:pic>
      <p:sp>
        <p:nvSpPr>
          <p:cNvPr id="5" name="TextBox 4"/>
          <p:cNvSpPr txBox="1"/>
          <p:nvPr/>
        </p:nvSpPr>
        <p:spPr>
          <a:xfrm>
            <a:off x="3657600" y="1401801"/>
            <a:ext cx="8128000" cy="1077218"/>
          </a:xfrm>
          <a:prstGeom prst="rect">
            <a:avLst/>
          </a:prstGeom>
          <a:noFill/>
        </p:spPr>
        <p:txBody>
          <a:bodyPr wrap="square" rtlCol="0">
            <a:spAutoFit/>
          </a:bodyPr>
          <a:lstStyle/>
          <a:p>
            <a:r>
              <a:rPr lang="en-US" sz="3200" dirty="0">
                <a:latin typeface="Bahnschrift SemiBold Condensed" panose="020B0502040204020203" pitchFamily="34" charset="0"/>
              </a:rPr>
              <a:t>December 28</a:t>
            </a:r>
            <a:r>
              <a:rPr lang="en-US" sz="3200" baseline="30000" dirty="0">
                <a:latin typeface="Bahnschrift SemiBold Condensed" panose="020B0502040204020203" pitchFamily="34" charset="0"/>
              </a:rPr>
              <a:t>th</a:t>
            </a:r>
            <a:r>
              <a:rPr lang="en-US" sz="3200" dirty="0">
                <a:latin typeface="Bahnschrift SemiBold Condensed" panose="020B0502040204020203" pitchFamily="34" charset="0"/>
              </a:rPr>
              <a:t> – December 31</a:t>
            </a:r>
            <a:r>
              <a:rPr lang="en-US" sz="3200" baseline="30000" dirty="0">
                <a:latin typeface="Bahnschrift SemiBold Condensed" panose="020B0502040204020203" pitchFamily="34" charset="0"/>
              </a:rPr>
              <a:t>st</a:t>
            </a:r>
            <a:r>
              <a:rPr lang="en-US" sz="3200" dirty="0">
                <a:latin typeface="Bahnschrift SemiBold Condensed" panose="020B0502040204020203" pitchFamily="34" charset="0"/>
              </a:rPr>
              <a:t> Sit down with employees to review evaluations and give pay increase amount.</a:t>
            </a:r>
          </a:p>
        </p:txBody>
      </p:sp>
      <p:pic>
        <p:nvPicPr>
          <p:cNvPr id="6" name="Picture 5" descr="Resultado de imagen para verif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2400" y="3937000"/>
            <a:ext cx="2709333" cy="2032000"/>
          </a:xfrm>
          <a:prstGeom prst="rect">
            <a:avLst/>
          </a:prstGeom>
        </p:spPr>
      </p:pic>
      <p:sp>
        <p:nvSpPr>
          <p:cNvPr id="7" name="TextBox 6"/>
          <p:cNvSpPr txBox="1"/>
          <p:nvPr/>
        </p:nvSpPr>
        <p:spPr>
          <a:xfrm>
            <a:off x="4159443" y="4546600"/>
            <a:ext cx="8128000" cy="1077218"/>
          </a:xfrm>
          <a:prstGeom prst="rect">
            <a:avLst/>
          </a:prstGeom>
          <a:noFill/>
        </p:spPr>
        <p:txBody>
          <a:bodyPr wrap="square" rtlCol="0">
            <a:spAutoFit/>
          </a:bodyPr>
          <a:lstStyle/>
          <a:p>
            <a:r>
              <a:rPr lang="en-US" sz="3200" dirty="0">
                <a:latin typeface="Bahnschrift SemiBold Condensed" panose="020B0502040204020203" pitchFamily="34" charset="0"/>
              </a:rPr>
              <a:t>By January 7</a:t>
            </a:r>
            <a:r>
              <a:rPr lang="en-US" sz="3200" baseline="30000" dirty="0">
                <a:latin typeface="Bahnschrift SemiBold Condensed" panose="020B0502040204020203" pitchFamily="34" charset="0"/>
              </a:rPr>
              <a:t>th</a:t>
            </a:r>
            <a:r>
              <a:rPr lang="en-US" sz="3200" dirty="0">
                <a:latin typeface="Bahnschrift SemiBold Condensed" panose="020B0502040204020203" pitchFamily="34" charset="0"/>
              </a:rPr>
              <a:t> HR will verify that all employees have an evaluation in MUNIS to receive P4P raise.</a:t>
            </a:r>
          </a:p>
        </p:txBody>
      </p:sp>
    </p:spTree>
    <p:extLst>
      <p:ext uri="{BB962C8B-B14F-4D97-AF65-F5344CB8AC3E}">
        <p14:creationId xmlns:p14="http://schemas.microsoft.com/office/powerpoint/2010/main" val="1707479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a:spLocks noGrp="1"/>
          </p:cNvSpPr>
          <p:nvPr>
            <p:ph type="title"/>
          </p:nvPr>
        </p:nvSpPr>
        <p:spPr>
          <a:xfrm>
            <a:off x="812800" y="-29633"/>
            <a:ext cx="10515600" cy="1325033"/>
          </a:xfrm>
        </p:spPr>
        <p:txBody>
          <a:bodyPr/>
          <a:lstStyle/>
          <a:p>
            <a:r>
              <a:rPr lang="en-US" sz="3733" dirty="0">
                <a:solidFill>
                  <a:schemeClr val="tx1"/>
                </a:solidFill>
                <a:latin typeface="Bahnschrift SemiBold Condensed" panose="020B0502040204020203" pitchFamily="34" charset="0"/>
              </a:rPr>
              <a:t>MUNIS/Payroll Timeline</a:t>
            </a:r>
          </a:p>
        </p:txBody>
      </p:sp>
      <p:pic>
        <p:nvPicPr>
          <p:cNvPr id="5" name="Picture 4" descr="pReCiouS MoMent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09" y="990600"/>
            <a:ext cx="2336800" cy="2336800"/>
          </a:xfrm>
          <a:prstGeom prst="rect">
            <a:avLst/>
          </a:prstGeom>
        </p:spPr>
      </p:pic>
      <p:sp>
        <p:nvSpPr>
          <p:cNvPr id="6" name="Text Placeholder 2"/>
          <p:cNvSpPr txBox="1">
            <a:spLocks/>
          </p:cNvSpPr>
          <p:nvPr/>
        </p:nvSpPr>
        <p:spPr>
          <a:xfrm>
            <a:off x="1320800" y="1352357"/>
            <a:ext cx="10515600" cy="1325033"/>
          </a:xfrm>
          <a:prstGeom prst="rect">
            <a:avLst/>
          </a:prstGeom>
        </p:spPr>
        <p:txBody>
          <a:bodyPr vert="horz" lIns="121920" tIns="60960" rIns="121920" bIns="60960" rtlCol="0" anchor="ctr">
            <a:normAutofit/>
          </a:bodyPr>
          <a:lstStyle>
            <a:lvl1pPr algn="ctr" defTabSz="685800" rtl="0" eaLnBrk="1" latinLnBrk="0" hangingPunct="1">
              <a:lnSpc>
                <a:spcPct val="90000"/>
              </a:lnSpc>
              <a:spcBef>
                <a:spcPct val="0"/>
              </a:spcBef>
              <a:buNone/>
              <a:defRPr sz="3600" b="0" i="0" kern="1200">
                <a:solidFill>
                  <a:schemeClr val="bg2">
                    <a:lumMod val="50000"/>
                  </a:schemeClr>
                </a:solidFill>
                <a:latin typeface="Lato" charset="0"/>
                <a:ea typeface="Lato" charset="0"/>
                <a:cs typeface="Lato" charset="0"/>
              </a:defRPr>
            </a:lvl1pPr>
          </a:lstStyle>
          <a:p>
            <a:r>
              <a:rPr lang="en-US" sz="3733" dirty="0">
                <a:solidFill>
                  <a:schemeClr val="tx1"/>
                </a:solidFill>
                <a:latin typeface="Bahnschrift SemiBold Condensed" panose="020B0502040204020203" pitchFamily="34" charset="0"/>
              </a:rPr>
              <a:t>MUNIS Blackout: January 8</a:t>
            </a:r>
            <a:r>
              <a:rPr lang="en-US" sz="3733" baseline="30000" dirty="0">
                <a:solidFill>
                  <a:schemeClr val="tx1"/>
                </a:solidFill>
                <a:latin typeface="Bahnschrift SemiBold Condensed" panose="020B0502040204020203" pitchFamily="34" charset="0"/>
              </a:rPr>
              <a:t>th</a:t>
            </a:r>
            <a:r>
              <a:rPr lang="en-US" sz="3733" dirty="0">
                <a:solidFill>
                  <a:schemeClr val="tx1"/>
                </a:solidFill>
                <a:latin typeface="Bahnschrift SemiBold Condensed" panose="020B0502040204020203" pitchFamily="34" charset="0"/>
              </a:rPr>
              <a:t>, 2021 to January 21</a:t>
            </a:r>
            <a:r>
              <a:rPr lang="en-US" sz="3733" baseline="30000" dirty="0">
                <a:solidFill>
                  <a:schemeClr val="tx1"/>
                </a:solidFill>
                <a:latin typeface="Bahnschrift SemiBold Condensed" panose="020B0502040204020203" pitchFamily="34" charset="0"/>
              </a:rPr>
              <a:t>st</a:t>
            </a:r>
            <a:r>
              <a:rPr lang="en-US" sz="3733" dirty="0">
                <a:solidFill>
                  <a:schemeClr val="tx1"/>
                </a:solidFill>
                <a:latin typeface="Bahnschrift SemiBold Condensed" panose="020B0502040204020203" pitchFamily="34" charset="0"/>
              </a:rPr>
              <a:t>, 2021</a:t>
            </a:r>
          </a:p>
        </p:txBody>
      </p:sp>
      <p:sp>
        <p:nvSpPr>
          <p:cNvPr id="8" name="Text Placeholder 2"/>
          <p:cNvSpPr txBox="1">
            <a:spLocks/>
          </p:cNvSpPr>
          <p:nvPr/>
        </p:nvSpPr>
        <p:spPr>
          <a:xfrm>
            <a:off x="2012883" y="3493096"/>
            <a:ext cx="10515600" cy="1325033"/>
          </a:xfrm>
          <a:prstGeom prst="rect">
            <a:avLst/>
          </a:prstGeom>
        </p:spPr>
        <p:txBody>
          <a:bodyPr vert="horz" lIns="121920" tIns="60960" rIns="121920" bIns="60960" rtlCol="0" anchor="ctr">
            <a:normAutofit/>
          </a:bodyPr>
          <a:lstStyle>
            <a:lvl1pPr algn="ctr" defTabSz="685800" rtl="0" eaLnBrk="1" latinLnBrk="0" hangingPunct="1">
              <a:lnSpc>
                <a:spcPct val="90000"/>
              </a:lnSpc>
              <a:spcBef>
                <a:spcPct val="0"/>
              </a:spcBef>
              <a:buNone/>
              <a:defRPr sz="3600" b="0" i="0" kern="1200">
                <a:solidFill>
                  <a:schemeClr val="bg2">
                    <a:lumMod val="50000"/>
                  </a:schemeClr>
                </a:solidFill>
                <a:latin typeface="Lato" charset="0"/>
                <a:ea typeface="Lato" charset="0"/>
                <a:cs typeface="Lato" charset="0"/>
              </a:defRPr>
            </a:lvl1pPr>
          </a:lstStyle>
          <a:p>
            <a:r>
              <a:rPr lang="en-US" sz="3733" dirty="0">
                <a:solidFill>
                  <a:schemeClr val="tx1"/>
                </a:solidFill>
                <a:latin typeface="Bahnschrift SemiBold Condensed" panose="020B0502040204020203" pitchFamily="34" charset="0"/>
              </a:rPr>
              <a:t>Time for January 15</a:t>
            </a:r>
            <a:r>
              <a:rPr lang="en-US" sz="3733" baseline="30000" dirty="0">
                <a:solidFill>
                  <a:schemeClr val="tx1"/>
                </a:solidFill>
                <a:latin typeface="Bahnschrift SemiBold Condensed" panose="020B0502040204020203" pitchFamily="34" charset="0"/>
              </a:rPr>
              <a:t>th</a:t>
            </a:r>
            <a:r>
              <a:rPr lang="en-US" sz="3733" dirty="0">
                <a:solidFill>
                  <a:schemeClr val="tx1"/>
                </a:solidFill>
                <a:latin typeface="Bahnschrift SemiBold Condensed" panose="020B0502040204020203" pitchFamily="34" charset="0"/>
              </a:rPr>
              <a:t> payday </a:t>
            </a:r>
            <a:r>
              <a:rPr lang="en-US" sz="3733" b="1" u="sng" dirty="0">
                <a:solidFill>
                  <a:schemeClr val="tx1"/>
                </a:solidFill>
                <a:latin typeface="Bahnschrift SemiBold Condensed" panose="020B0502040204020203" pitchFamily="34" charset="0"/>
              </a:rPr>
              <a:t>MUST</a:t>
            </a:r>
            <a:r>
              <a:rPr lang="en-US" sz="3733" dirty="0">
                <a:solidFill>
                  <a:schemeClr val="tx1"/>
                </a:solidFill>
                <a:latin typeface="Bahnschrift SemiBold Condensed" panose="020B0502040204020203" pitchFamily="34" charset="0"/>
              </a:rPr>
              <a:t> be entered by </a:t>
            </a:r>
          </a:p>
          <a:p>
            <a:r>
              <a:rPr lang="en-US" sz="3733" dirty="0">
                <a:solidFill>
                  <a:schemeClr val="tx1"/>
                </a:solidFill>
                <a:latin typeface="Bahnschrift SemiBold Condensed" panose="020B0502040204020203" pitchFamily="34" charset="0"/>
              </a:rPr>
              <a:t>no later than January 7</a:t>
            </a:r>
            <a:r>
              <a:rPr lang="en-US" sz="3733" baseline="30000" dirty="0">
                <a:solidFill>
                  <a:schemeClr val="tx1"/>
                </a:solidFill>
                <a:latin typeface="Bahnschrift SemiBold Condensed" panose="020B0502040204020203" pitchFamily="34" charset="0"/>
              </a:rPr>
              <a:t>th</a:t>
            </a:r>
            <a:r>
              <a:rPr lang="en-US" sz="3733" dirty="0">
                <a:solidFill>
                  <a:schemeClr val="tx1"/>
                </a:solidFill>
                <a:latin typeface="Bahnschrift SemiBold Condensed" panose="020B0502040204020203" pitchFamily="34" charset="0"/>
              </a:rPr>
              <a:t>. </a:t>
            </a:r>
          </a:p>
        </p:txBody>
      </p:sp>
      <p:pic>
        <p:nvPicPr>
          <p:cNvPr id="9" name="Picture 8" descr="Payroll - Highway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201" y="3593962"/>
            <a:ext cx="2259392" cy="1292873"/>
          </a:xfrm>
          <a:prstGeom prst="rect">
            <a:avLst/>
          </a:prstGeom>
        </p:spPr>
      </p:pic>
      <p:pic>
        <p:nvPicPr>
          <p:cNvPr id="10" name="Picture 9" descr="File:Candy-PayDay-Wrapper-Small.jpg - Wikipedi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5454432"/>
            <a:ext cx="3274291" cy="981720"/>
          </a:xfrm>
          <a:prstGeom prst="rect">
            <a:avLst/>
          </a:prstGeom>
        </p:spPr>
      </p:pic>
      <p:sp>
        <p:nvSpPr>
          <p:cNvPr id="11" name="Text Placeholder 2"/>
          <p:cNvSpPr txBox="1">
            <a:spLocks/>
          </p:cNvSpPr>
          <p:nvPr/>
        </p:nvSpPr>
        <p:spPr>
          <a:xfrm>
            <a:off x="2844800" y="5456742"/>
            <a:ext cx="10515600" cy="1325033"/>
          </a:xfrm>
          <a:prstGeom prst="rect">
            <a:avLst/>
          </a:prstGeom>
        </p:spPr>
        <p:txBody>
          <a:bodyPr vert="horz" lIns="121920" tIns="60960" rIns="121920" bIns="60960" rtlCol="0" anchor="ctr">
            <a:normAutofit/>
          </a:bodyPr>
          <a:lstStyle>
            <a:lvl1pPr algn="ctr" defTabSz="685800" rtl="0" eaLnBrk="1" latinLnBrk="0" hangingPunct="1">
              <a:lnSpc>
                <a:spcPct val="90000"/>
              </a:lnSpc>
              <a:spcBef>
                <a:spcPct val="0"/>
              </a:spcBef>
              <a:buNone/>
              <a:defRPr sz="3600" b="0" i="0" kern="1200">
                <a:solidFill>
                  <a:schemeClr val="bg2">
                    <a:lumMod val="50000"/>
                  </a:schemeClr>
                </a:solidFill>
                <a:latin typeface="Lato" charset="0"/>
                <a:ea typeface="Lato" charset="0"/>
                <a:cs typeface="Lato" charset="0"/>
              </a:defRPr>
            </a:lvl1pPr>
          </a:lstStyle>
          <a:p>
            <a:r>
              <a:rPr lang="en-US" sz="3733" dirty="0">
                <a:solidFill>
                  <a:schemeClr val="tx1"/>
                </a:solidFill>
                <a:latin typeface="Bahnschrift SemiBold Condensed" panose="020B0502040204020203" pitchFamily="34" charset="0"/>
              </a:rPr>
              <a:t>New raises will be seen on January 29</a:t>
            </a:r>
            <a:r>
              <a:rPr lang="en-US" sz="3733" baseline="30000" dirty="0">
                <a:solidFill>
                  <a:schemeClr val="tx1"/>
                </a:solidFill>
                <a:latin typeface="Bahnschrift SemiBold Condensed" panose="020B0502040204020203" pitchFamily="34" charset="0"/>
              </a:rPr>
              <a:t>th</a:t>
            </a:r>
            <a:r>
              <a:rPr lang="en-US" sz="3733" dirty="0">
                <a:solidFill>
                  <a:schemeClr val="tx1"/>
                </a:solidFill>
                <a:latin typeface="Bahnschrift SemiBold Condensed" panose="020B0502040204020203" pitchFamily="34" charset="0"/>
              </a:rPr>
              <a:t> checks</a:t>
            </a:r>
          </a:p>
          <a:p>
            <a:r>
              <a:rPr lang="en-US" sz="2133" dirty="0">
                <a:solidFill>
                  <a:schemeClr val="tx1"/>
                </a:solidFill>
                <a:latin typeface="Bahnschrift SemiBold Condensed" panose="020B0502040204020203" pitchFamily="34" charset="0"/>
              </a:rPr>
              <a:t>(One-Time Bonus will be ran on separate payroll)</a:t>
            </a:r>
          </a:p>
        </p:txBody>
      </p:sp>
    </p:spTree>
    <p:extLst>
      <p:ext uri="{BB962C8B-B14F-4D97-AF65-F5344CB8AC3E}">
        <p14:creationId xmlns:p14="http://schemas.microsoft.com/office/powerpoint/2010/main" val="3732354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762000" y="381000"/>
          <a:ext cx="10566399" cy="5474218"/>
        </p:xfrm>
        <a:graphic>
          <a:graphicData uri="http://schemas.openxmlformats.org/drawingml/2006/table">
            <a:tbl>
              <a:tblPr firstRow="1" bandRow="1">
                <a:tableStyleId>{5C22544A-7EE6-4342-B048-85BDC9FD1C3A}</a:tableStyleId>
              </a:tblPr>
              <a:tblGrid>
                <a:gridCol w="3522133">
                  <a:extLst>
                    <a:ext uri="{9D8B030D-6E8A-4147-A177-3AD203B41FA5}">
                      <a16:colId xmlns:a16="http://schemas.microsoft.com/office/drawing/2014/main" val="644229237"/>
                    </a:ext>
                  </a:extLst>
                </a:gridCol>
                <a:gridCol w="3522133">
                  <a:extLst>
                    <a:ext uri="{9D8B030D-6E8A-4147-A177-3AD203B41FA5}">
                      <a16:colId xmlns:a16="http://schemas.microsoft.com/office/drawing/2014/main" val="615015612"/>
                    </a:ext>
                  </a:extLst>
                </a:gridCol>
                <a:gridCol w="3522133">
                  <a:extLst>
                    <a:ext uri="{9D8B030D-6E8A-4147-A177-3AD203B41FA5}">
                      <a16:colId xmlns:a16="http://schemas.microsoft.com/office/drawing/2014/main" val="1503063232"/>
                    </a:ext>
                  </a:extLst>
                </a:gridCol>
              </a:tblGrid>
              <a:tr h="741680">
                <a:tc>
                  <a:txBody>
                    <a:bodyPr/>
                    <a:lstStyle/>
                    <a:p>
                      <a:pPr algn="ctr"/>
                      <a:r>
                        <a:rPr lang="en-US" sz="2100" dirty="0" smtClean="0"/>
                        <a:t>2020 Performance</a:t>
                      </a:r>
                      <a:r>
                        <a:rPr lang="en-US" sz="2100" baseline="0" dirty="0" smtClean="0"/>
                        <a:t> Rating</a:t>
                      </a:r>
                      <a:endParaRPr lang="en-US" sz="2100" dirty="0"/>
                    </a:p>
                  </a:txBody>
                  <a:tcPr/>
                </a:tc>
                <a:tc>
                  <a:txBody>
                    <a:bodyPr/>
                    <a:lstStyle/>
                    <a:p>
                      <a:pPr algn="ctr"/>
                      <a:r>
                        <a:rPr lang="en-US" sz="2100" dirty="0" smtClean="0"/>
                        <a:t>2020 Merit Increase 2%</a:t>
                      </a:r>
                      <a:r>
                        <a:rPr lang="en-US" sz="2100" baseline="0" dirty="0" smtClean="0"/>
                        <a:t> Budget</a:t>
                      </a:r>
                      <a:r>
                        <a:rPr lang="en-US" sz="2100" dirty="0" smtClean="0"/>
                        <a:t>*</a:t>
                      </a:r>
                      <a:endParaRPr lang="en-US" sz="2100" dirty="0"/>
                    </a:p>
                  </a:txBody>
                  <a:tcPr/>
                </a:tc>
                <a:tc>
                  <a:txBody>
                    <a:bodyPr/>
                    <a:lstStyle/>
                    <a:p>
                      <a:pPr algn="ctr"/>
                      <a:r>
                        <a:rPr lang="en-US" sz="2100" dirty="0" smtClean="0"/>
                        <a:t>2020 Lump Sum Merit Payment 1% Budget**</a:t>
                      </a:r>
                      <a:endParaRPr lang="en-US" sz="2100" dirty="0"/>
                    </a:p>
                  </a:txBody>
                  <a:tcPr/>
                </a:tc>
                <a:extLst>
                  <a:ext uri="{0D108BD9-81ED-4DB2-BD59-A6C34878D82A}">
                    <a16:rowId xmlns:a16="http://schemas.microsoft.com/office/drawing/2014/main" val="1694436563"/>
                  </a:ext>
                </a:extLst>
              </a:tr>
              <a:tr h="529059">
                <a:tc>
                  <a:txBody>
                    <a:bodyPr/>
                    <a:lstStyle/>
                    <a:p>
                      <a:r>
                        <a:rPr lang="en-US" sz="1600" dirty="0" smtClean="0"/>
                        <a:t>5: Excellent</a:t>
                      </a:r>
                      <a:endParaRPr lang="en-US" sz="1600" dirty="0"/>
                    </a:p>
                  </a:txBody>
                  <a:tcPr anchor="ctr"/>
                </a:tc>
                <a:tc>
                  <a:txBody>
                    <a:bodyPr/>
                    <a:lstStyle/>
                    <a:p>
                      <a:r>
                        <a:rPr lang="en-US" sz="1600" dirty="0" smtClean="0"/>
                        <a:t>3%</a:t>
                      </a:r>
                      <a:endParaRPr lang="en-US" sz="1600" dirty="0"/>
                    </a:p>
                  </a:txBody>
                  <a:tcPr anchor="ctr"/>
                </a:tc>
                <a:tc>
                  <a:txBody>
                    <a:bodyPr/>
                    <a:lstStyle/>
                    <a:p>
                      <a:r>
                        <a:rPr lang="en-US" sz="1600" dirty="0" smtClean="0"/>
                        <a:t>Discretionary</a:t>
                      </a:r>
                      <a:endParaRPr lang="en-US" sz="1600" dirty="0"/>
                    </a:p>
                  </a:txBody>
                  <a:tcPr anchor="ctr"/>
                </a:tc>
                <a:extLst>
                  <a:ext uri="{0D108BD9-81ED-4DB2-BD59-A6C34878D82A}">
                    <a16:rowId xmlns:a16="http://schemas.microsoft.com/office/drawing/2014/main" val="1562060488"/>
                  </a:ext>
                </a:extLst>
              </a:tr>
              <a:tr h="529059">
                <a:tc>
                  <a:txBody>
                    <a:bodyPr/>
                    <a:lstStyle/>
                    <a:p>
                      <a:r>
                        <a:rPr lang="en-US" sz="1600" dirty="0" smtClean="0"/>
                        <a:t>4: Impressive</a:t>
                      </a:r>
                    </a:p>
                  </a:txBody>
                  <a:tcPr anchor="ctr"/>
                </a:tc>
                <a:tc>
                  <a:txBody>
                    <a:bodyPr/>
                    <a:lstStyle/>
                    <a:p>
                      <a:r>
                        <a:rPr lang="en-US" sz="1600" dirty="0" smtClean="0"/>
                        <a:t>2.5%</a:t>
                      </a:r>
                      <a:endParaRPr lang="en-US" sz="16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Discretionary</a:t>
                      </a:r>
                    </a:p>
                  </a:txBody>
                  <a:tcPr anchor="ctr"/>
                </a:tc>
                <a:extLst>
                  <a:ext uri="{0D108BD9-81ED-4DB2-BD59-A6C34878D82A}">
                    <a16:rowId xmlns:a16="http://schemas.microsoft.com/office/drawing/2014/main" val="323932697"/>
                  </a:ext>
                </a:extLst>
              </a:tr>
              <a:tr h="529059">
                <a:tc>
                  <a:txBody>
                    <a:bodyPr/>
                    <a:lstStyle/>
                    <a:p>
                      <a:r>
                        <a:rPr lang="en-US" sz="1600" dirty="0" smtClean="0"/>
                        <a:t>3: Solid</a:t>
                      </a:r>
                      <a:endParaRPr lang="en-US" sz="1600" dirty="0"/>
                    </a:p>
                  </a:txBody>
                  <a:tcPr anchor="ctr"/>
                </a:tc>
                <a:tc>
                  <a:txBody>
                    <a:bodyPr/>
                    <a:lstStyle/>
                    <a:p>
                      <a:r>
                        <a:rPr lang="en-US" sz="1600" dirty="0" smtClean="0"/>
                        <a:t>2%</a:t>
                      </a:r>
                      <a:endParaRPr lang="en-US" sz="16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Discretionary</a:t>
                      </a:r>
                    </a:p>
                  </a:txBody>
                  <a:tcPr anchor="ctr"/>
                </a:tc>
                <a:extLst>
                  <a:ext uri="{0D108BD9-81ED-4DB2-BD59-A6C34878D82A}">
                    <a16:rowId xmlns:a16="http://schemas.microsoft.com/office/drawing/2014/main" val="572534324"/>
                  </a:ext>
                </a:extLst>
              </a:tr>
              <a:tr h="529059">
                <a:tc>
                  <a:txBody>
                    <a:bodyPr/>
                    <a:lstStyle/>
                    <a:p>
                      <a:r>
                        <a:rPr lang="en-US" sz="1600" dirty="0" smtClean="0"/>
                        <a:t>2: Focus Needed</a:t>
                      </a:r>
                      <a:endParaRPr lang="en-US" sz="1600" dirty="0"/>
                    </a:p>
                  </a:txBody>
                  <a:tcPr anchor="ctr"/>
                </a:tc>
                <a:tc>
                  <a:txBody>
                    <a:bodyPr/>
                    <a:lstStyle/>
                    <a:p>
                      <a:r>
                        <a:rPr lang="en-US" sz="1600" dirty="0" smtClean="0"/>
                        <a:t>1%-1.5%</a:t>
                      </a:r>
                      <a:endParaRPr lang="en-US" sz="16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Discretionary</a:t>
                      </a:r>
                    </a:p>
                  </a:txBody>
                  <a:tcPr anchor="ctr"/>
                </a:tc>
                <a:extLst>
                  <a:ext uri="{0D108BD9-81ED-4DB2-BD59-A6C34878D82A}">
                    <a16:rowId xmlns:a16="http://schemas.microsoft.com/office/drawing/2014/main" val="87885500"/>
                  </a:ext>
                </a:extLst>
              </a:tr>
              <a:tr h="529059">
                <a:tc>
                  <a:txBody>
                    <a:bodyPr/>
                    <a:lstStyle/>
                    <a:p>
                      <a:r>
                        <a:rPr lang="en-US" sz="1600" dirty="0" smtClean="0"/>
                        <a:t>1: Unsatisfactory</a:t>
                      </a:r>
                      <a:endParaRPr lang="en-US" sz="1600" dirty="0"/>
                    </a:p>
                  </a:txBody>
                  <a:tcPr anchor="ctr"/>
                </a:tc>
                <a:tc>
                  <a:txBody>
                    <a:bodyPr/>
                    <a:lstStyle/>
                    <a:p>
                      <a:r>
                        <a:rPr lang="en-US" sz="1600" dirty="0" smtClean="0"/>
                        <a:t>0%</a:t>
                      </a:r>
                      <a:endParaRPr lang="en-US" sz="16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Discretionary</a:t>
                      </a:r>
                    </a:p>
                  </a:txBody>
                  <a:tcPr anchor="ctr"/>
                </a:tc>
                <a:extLst>
                  <a:ext uri="{0D108BD9-81ED-4DB2-BD59-A6C34878D82A}">
                    <a16:rowId xmlns:a16="http://schemas.microsoft.com/office/drawing/2014/main" val="1393132263"/>
                  </a:ext>
                </a:extLst>
              </a:tr>
              <a:tr h="652264">
                <a:tc>
                  <a:txBody>
                    <a:bodyPr/>
                    <a:lstStyle/>
                    <a:p>
                      <a:r>
                        <a:rPr lang="en-US" sz="1600" dirty="0" smtClean="0"/>
                        <a:t>Probationary Period</a:t>
                      </a:r>
                      <a:endParaRPr lang="en-US" sz="1600" dirty="0"/>
                    </a:p>
                  </a:txBody>
                  <a:tcPr anchor="ctr"/>
                </a:tc>
                <a:tc>
                  <a:txBody>
                    <a:bodyPr/>
                    <a:lstStyle/>
                    <a:p>
                      <a:r>
                        <a:rPr lang="en-US" sz="1600" dirty="0" smtClean="0"/>
                        <a:t>0% (Increase given at the end of probationary period)</a:t>
                      </a:r>
                      <a:endParaRPr lang="en-US" sz="16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0%</a:t>
                      </a:r>
                    </a:p>
                  </a:txBody>
                  <a:tcPr anchor="ctr"/>
                </a:tc>
                <a:extLst>
                  <a:ext uri="{0D108BD9-81ED-4DB2-BD59-A6C34878D82A}">
                    <a16:rowId xmlns:a16="http://schemas.microsoft.com/office/drawing/2014/main" val="2718901870"/>
                  </a:ext>
                </a:extLst>
              </a:tr>
              <a:tr h="1434979">
                <a:tc>
                  <a:txBody>
                    <a:bodyPr/>
                    <a:lstStyle/>
                    <a:p>
                      <a:r>
                        <a:rPr lang="en-US" sz="1600" dirty="0" smtClean="0"/>
                        <a:t>1</a:t>
                      </a:r>
                      <a:r>
                        <a:rPr lang="en-US" sz="1600" baseline="30000" dirty="0" smtClean="0"/>
                        <a:t>st</a:t>
                      </a:r>
                      <a:r>
                        <a:rPr lang="en-US" sz="1600" dirty="0" smtClean="0"/>
                        <a:t> Year Employees</a:t>
                      </a:r>
                      <a:endParaRPr lang="en-US" sz="1600" dirty="0"/>
                    </a:p>
                  </a:txBody>
                  <a:tcPr anchor="ctr"/>
                </a:tc>
                <a:tc>
                  <a:txBody>
                    <a:bodyPr/>
                    <a:lstStyle/>
                    <a:p>
                      <a:r>
                        <a:rPr lang="en-US" sz="1600" dirty="0" smtClean="0"/>
                        <a:t>Prorated</a:t>
                      </a:r>
                      <a:r>
                        <a:rPr lang="en-US" sz="1600" baseline="0" dirty="0" smtClean="0"/>
                        <a:t> based on when they received increase (i.e. if probation ended in July they are eligible for ½ normal amount).</a:t>
                      </a:r>
                      <a:endParaRPr lang="en-US" sz="16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Discretionary</a:t>
                      </a:r>
                    </a:p>
                  </a:txBody>
                  <a:tcPr anchor="ctr"/>
                </a:tc>
                <a:extLst>
                  <a:ext uri="{0D108BD9-81ED-4DB2-BD59-A6C34878D82A}">
                    <a16:rowId xmlns:a16="http://schemas.microsoft.com/office/drawing/2014/main" val="898420331"/>
                  </a:ext>
                </a:extLst>
              </a:tr>
            </a:tbl>
          </a:graphicData>
        </a:graphic>
      </p:graphicFrame>
      <p:sp>
        <p:nvSpPr>
          <p:cNvPr id="5" name="TextBox 4"/>
          <p:cNvSpPr txBox="1"/>
          <p:nvPr/>
        </p:nvSpPr>
        <p:spPr>
          <a:xfrm>
            <a:off x="771236" y="5855216"/>
            <a:ext cx="10566400" cy="830997"/>
          </a:xfrm>
          <a:prstGeom prst="rect">
            <a:avLst/>
          </a:prstGeom>
          <a:noFill/>
        </p:spPr>
        <p:txBody>
          <a:bodyPr wrap="square" rtlCol="0">
            <a:spAutoFit/>
          </a:bodyPr>
          <a:lstStyle/>
          <a:p>
            <a:pPr algn="just"/>
            <a:r>
              <a:rPr lang="en-US" sz="1600" dirty="0"/>
              <a:t>*For employees whose current pay is within their pay range, including those who may reach the top of their pay range and become eligible for the remaining portion to be paid to them as a lump sum.</a:t>
            </a:r>
          </a:p>
          <a:p>
            <a:pPr algn="just"/>
            <a:r>
              <a:rPr lang="en-US" sz="1600" dirty="0"/>
              <a:t>**For employees who deserve extra recognition for achievements.</a:t>
            </a:r>
          </a:p>
        </p:txBody>
      </p:sp>
    </p:spTree>
    <p:extLst>
      <p:ext uri="{BB962C8B-B14F-4D97-AF65-F5344CB8AC3E}">
        <p14:creationId xmlns:p14="http://schemas.microsoft.com/office/powerpoint/2010/main" val="696480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latin typeface="Copperplate Gothic Bold" panose="020E0705020206020404" pitchFamily="34" charset="0"/>
              </a:rPr>
              <a:t>Change in Supervision: </a:t>
            </a:r>
            <a:endParaRPr lang="en-US" dirty="0">
              <a:solidFill>
                <a:schemeClr val="tx1"/>
              </a:solidFill>
              <a:latin typeface="Copperplate Gothic Bold" panose="020E0705020206020404" pitchFamily="34" charset="0"/>
            </a:endParaRPr>
          </a:p>
        </p:txBody>
      </p:sp>
      <p:graphicFrame>
        <p:nvGraphicFramePr>
          <p:cNvPr id="4" name="Table 3"/>
          <p:cNvGraphicFramePr>
            <a:graphicFrameLocks noGrp="1"/>
          </p:cNvGraphicFramePr>
          <p:nvPr>
            <p:extLst/>
          </p:nvPr>
        </p:nvGraphicFramePr>
        <p:xfrm>
          <a:off x="2336800" y="2413001"/>
          <a:ext cx="7823200" cy="3281444"/>
        </p:xfrm>
        <a:graphic>
          <a:graphicData uri="http://schemas.openxmlformats.org/drawingml/2006/table">
            <a:tbl>
              <a:tblPr firstRow="1" bandRow="1">
                <a:tableStyleId>{F5AB1C69-6EDB-4FF4-983F-18BD219EF322}</a:tableStyleId>
              </a:tblPr>
              <a:tblGrid>
                <a:gridCol w="1955800">
                  <a:extLst>
                    <a:ext uri="{9D8B030D-6E8A-4147-A177-3AD203B41FA5}">
                      <a16:colId xmlns:a16="http://schemas.microsoft.com/office/drawing/2014/main" val="84472098"/>
                    </a:ext>
                  </a:extLst>
                </a:gridCol>
                <a:gridCol w="1955800">
                  <a:extLst>
                    <a:ext uri="{9D8B030D-6E8A-4147-A177-3AD203B41FA5}">
                      <a16:colId xmlns:a16="http://schemas.microsoft.com/office/drawing/2014/main" val="2462724663"/>
                    </a:ext>
                  </a:extLst>
                </a:gridCol>
                <a:gridCol w="1955800">
                  <a:extLst>
                    <a:ext uri="{9D8B030D-6E8A-4147-A177-3AD203B41FA5}">
                      <a16:colId xmlns:a16="http://schemas.microsoft.com/office/drawing/2014/main" val="1838875578"/>
                    </a:ext>
                  </a:extLst>
                </a:gridCol>
                <a:gridCol w="1955800">
                  <a:extLst>
                    <a:ext uri="{9D8B030D-6E8A-4147-A177-3AD203B41FA5}">
                      <a16:colId xmlns:a16="http://schemas.microsoft.com/office/drawing/2014/main" val="1746155299"/>
                    </a:ext>
                  </a:extLst>
                </a:gridCol>
              </a:tblGrid>
              <a:tr h="853440">
                <a:tc>
                  <a:txBody>
                    <a:bodyPr/>
                    <a:lstStyle/>
                    <a:p>
                      <a:endParaRPr lang="en-US" sz="2400" dirty="0"/>
                    </a:p>
                  </a:txBody>
                  <a:tcPr marL="121920" marR="121920" marT="60960" marB="60960"/>
                </a:tc>
                <a:tc>
                  <a:txBody>
                    <a:bodyPr/>
                    <a:lstStyle/>
                    <a:p>
                      <a:pPr algn="ctr"/>
                      <a:r>
                        <a:rPr lang="en-US" sz="2400" dirty="0" smtClean="0"/>
                        <a:t>Weeks of Supervision</a:t>
                      </a:r>
                      <a:endParaRPr lang="en-US" sz="2400" dirty="0"/>
                    </a:p>
                  </a:txBody>
                  <a:tcPr marL="121920" marR="121920" marT="60960" marB="60960"/>
                </a:tc>
                <a:tc>
                  <a:txBody>
                    <a:bodyPr/>
                    <a:lstStyle/>
                    <a:p>
                      <a:pPr algn="ctr"/>
                      <a:r>
                        <a:rPr lang="en-US" sz="2400" dirty="0" smtClean="0"/>
                        <a:t>Appraisal Score</a:t>
                      </a:r>
                      <a:endParaRPr lang="en-US" sz="2400" dirty="0"/>
                    </a:p>
                  </a:txBody>
                  <a:tcPr marL="121920" marR="121920" marT="60960" marB="60960"/>
                </a:tc>
                <a:tc>
                  <a:txBody>
                    <a:bodyPr/>
                    <a:lstStyle/>
                    <a:p>
                      <a:pPr algn="ctr"/>
                      <a:r>
                        <a:rPr lang="en-US" sz="2400" dirty="0" smtClean="0"/>
                        <a:t>Total</a:t>
                      </a:r>
                      <a:endParaRPr lang="en-US" sz="2400" dirty="0"/>
                    </a:p>
                  </a:txBody>
                  <a:tcPr marL="121920" marR="121920" marT="60960" marB="60960"/>
                </a:tc>
                <a:extLst>
                  <a:ext uri="{0D108BD9-81ED-4DB2-BD59-A6C34878D82A}">
                    <a16:rowId xmlns:a16="http://schemas.microsoft.com/office/drawing/2014/main" val="366790627"/>
                  </a:ext>
                </a:extLst>
              </a:tr>
              <a:tr h="607001">
                <a:tc>
                  <a:txBody>
                    <a:bodyPr/>
                    <a:lstStyle/>
                    <a:p>
                      <a:r>
                        <a:rPr lang="en-US" sz="2400" dirty="0" smtClean="0"/>
                        <a:t>Supervisor A</a:t>
                      </a:r>
                      <a:endParaRPr lang="en-US" sz="2400" dirty="0"/>
                    </a:p>
                  </a:txBody>
                  <a:tcPr marL="121920" marR="121920" marT="60960" marB="60960"/>
                </a:tc>
                <a:tc>
                  <a:txBody>
                    <a:bodyPr/>
                    <a:lstStyle/>
                    <a:p>
                      <a:pPr algn="ctr"/>
                      <a:r>
                        <a:rPr lang="en-US" sz="2400" dirty="0" smtClean="0"/>
                        <a:t>22</a:t>
                      </a:r>
                      <a:endParaRPr lang="en-US" sz="2400" dirty="0"/>
                    </a:p>
                  </a:txBody>
                  <a:tcPr marL="121920" marR="121920" marT="60960" marB="60960"/>
                </a:tc>
                <a:tc>
                  <a:txBody>
                    <a:bodyPr/>
                    <a:lstStyle/>
                    <a:p>
                      <a:pPr algn="ctr"/>
                      <a:r>
                        <a:rPr lang="en-US" sz="2400" dirty="0" smtClean="0"/>
                        <a:t>4.12</a:t>
                      </a:r>
                      <a:endParaRPr lang="en-US" sz="2400" dirty="0"/>
                    </a:p>
                  </a:txBody>
                  <a:tcPr marL="121920" marR="121920" marT="60960" marB="60960"/>
                </a:tc>
                <a:tc>
                  <a:txBody>
                    <a:bodyPr/>
                    <a:lstStyle/>
                    <a:p>
                      <a:pPr algn="ctr"/>
                      <a:r>
                        <a:rPr lang="en-US" sz="2400" dirty="0" smtClean="0"/>
                        <a:t>90.64</a:t>
                      </a:r>
                      <a:endParaRPr lang="en-US" sz="2400" dirty="0"/>
                    </a:p>
                  </a:txBody>
                  <a:tcPr marL="121920" marR="121920" marT="60960" marB="60960"/>
                </a:tc>
                <a:extLst>
                  <a:ext uri="{0D108BD9-81ED-4DB2-BD59-A6C34878D82A}">
                    <a16:rowId xmlns:a16="http://schemas.microsoft.com/office/drawing/2014/main" val="3131100001"/>
                  </a:ext>
                </a:extLst>
              </a:tr>
              <a:tr h="607001">
                <a:tc>
                  <a:txBody>
                    <a:bodyPr/>
                    <a:lstStyle/>
                    <a:p>
                      <a:r>
                        <a:rPr lang="en-US" sz="2400" dirty="0" smtClean="0"/>
                        <a:t>Supervisor B</a:t>
                      </a:r>
                      <a:endParaRPr lang="en-US" sz="2400" dirty="0"/>
                    </a:p>
                  </a:txBody>
                  <a:tcPr marL="121920" marR="121920" marT="60960" marB="60960"/>
                </a:tc>
                <a:tc>
                  <a:txBody>
                    <a:bodyPr/>
                    <a:lstStyle/>
                    <a:p>
                      <a:pPr algn="ctr"/>
                      <a:r>
                        <a:rPr lang="en-US" sz="2400" dirty="0" smtClean="0"/>
                        <a:t>30</a:t>
                      </a:r>
                      <a:endParaRPr lang="en-US" sz="2400" dirty="0"/>
                    </a:p>
                  </a:txBody>
                  <a:tcPr marL="121920" marR="121920" marT="60960" marB="60960"/>
                </a:tc>
                <a:tc>
                  <a:txBody>
                    <a:bodyPr/>
                    <a:lstStyle/>
                    <a:p>
                      <a:pPr algn="ctr"/>
                      <a:r>
                        <a:rPr lang="en-US" sz="2400" dirty="0" smtClean="0"/>
                        <a:t>3.75</a:t>
                      </a:r>
                      <a:endParaRPr lang="en-US" sz="2400" dirty="0"/>
                    </a:p>
                  </a:txBody>
                  <a:tcPr marL="121920" marR="121920" marT="60960" marB="60960"/>
                </a:tc>
                <a:tc>
                  <a:txBody>
                    <a:bodyPr/>
                    <a:lstStyle/>
                    <a:p>
                      <a:pPr algn="ctr"/>
                      <a:r>
                        <a:rPr lang="en-US" sz="2400" dirty="0" smtClean="0"/>
                        <a:t>112.5</a:t>
                      </a:r>
                      <a:endParaRPr lang="en-US" sz="2400" dirty="0"/>
                    </a:p>
                  </a:txBody>
                  <a:tcPr marL="121920" marR="121920" marT="60960" marB="60960"/>
                </a:tc>
                <a:extLst>
                  <a:ext uri="{0D108BD9-81ED-4DB2-BD59-A6C34878D82A}">
                    <a16:rowId xmlns:a16="http://schemas.microsoft.com/office/drawing/2014/main" val="580907092"/>
                  </a:ext>
                </a:extLst>
              </a:tr>
              <a:tr h="607001">
                <a:tc>
                  <a:txBody>
                    <a:bodyPr/>
                    <a:lstStyle/>
                    <a:p>
                      <a:endParaRPr lang="en-US" sz="2400"/>
                    </a:p>
                  </a:txBody>
                  <a:tcPr marL="121920" marR="121920" marT="60960" marB="60960"/>
                </a:tc>
                <a:tc>
                  <a:txBody>
                    <a:bodyPr/>
                    <a:lstStyle/>
                    <a:p>
                      <a:pPr algn="ctr"/>
                      <a:endParaRPr lang="en-US" sz="2400"/>
                    </a:p>
                  </a:txBody>
                  <a:tcPr marL="121920" marR="121920" marT="60960" marB="60960"/>
                </a:tc>
                <a:tc>
                  <a:txBody>
                    <a:bodyPr/>
                    <a:lstStyle/>
                    <a:p>
                      <a:pPr algn="ctr"/>
                      <a:endParaRPr lang="en-US" sz="2400"/>
                    </a:p>
                  </a:txBody>
                  <a:tcPr marL="121920" marR="121920" marT="60960" marB="60960"/>
                </a:tc>
                <a:tc>
                  <a:txBody>
                    <a:bodyPr/>
                    <a:lstStyle/>
                    <a:p>
                      <a:pPr algn="ctr"/>
                      <a:r>
                        <a:rPr lang="en-US" sz="2400" dirty="0" smtClean="0"/>
                        <a:t>203.14</a:t>
                      </a:r>
                      <a:endParaRPr lang="en-US" sz="2400" dirty="0"/>
                    </a:p>
                  </a:txBody>
                  <a:tcPr marL="121920" marR="121920" marT="60960" marB="60960"/>
                </a:tc>
                <a:extLst>
                  <a:ext uri="{0D108BD9-81ED-4DB2-BD59-A6C34878D82A}">
                    <a16:rowId xmlns:a16="http://schemas.microsoft.com/office/drawing/2014/main" val="1404195375"/>
                  </a:ext>
                </a:extLst>
              </a:tr>
              <a:tr h="607001">
                <a:tc gridSpan="4">
                  <a:txBody>
                    <a:bodyPr/>
                    <a:lstStyle/>
                    <a:p>
                      <a:r>
                        <a:rPr lang="en-US" sz="2400" dirty="0" smtClean="0"/>
                        <a:t>203.14/52 weeks = 3.90</a:t>
                      </a:r>
                      <a:endParaRPr lang="en-US" sz="2400" dirty="0"/>
                    </a:p>
                  </a:txBody>
                  <a:tcPr marL="121920" marR="121920" marT="60960" marB="60960"/>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973597331"/>
                  </a:ext>
                </a:extLst>
              </a:tr>
            </a:tbl>
          </a:graphicData>
        </a:graphic>
      </p:graphicFrame>
    </p:spTree>
    <p:extLst>
      <p:ext uri="{BB962C8B-B14F-4D97-AF65-F5344CB8AC3E}">
        <p14:creationId xmlns:p14="http://schemas.microsoft.com/office/powerpoint/2010/main" val="3284438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27" y="0"/>
            <a:ext cx="10941531" cy="5420360"/>
          </a:xfrm>
          <a:prstGeom prst="rect">
            <a:avLst/>
          </a:prstGeom>
        </p:spPr>
      </p:pic>
      <p:sp>
        <p:nvSpPr>
          <p:cNvPr id="5" name="Oval 4"/>
          <p:cNvSpPr/>
          <p:nvPr/>
        </p:nvSpPr>
        <p:spPr>
          <a:xfrm>
            <a:off x="365760" y="2843784"/>
            <a:ext cx="4727448" cy="1133856"/>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87096" y="5221224"/>
            <a:ext cx="11804904" cy="830997"/>
          </a:xfrm>
          <a:prstGeom prst="rect">
            <a:avLst/>
          </a:prstGeom>
          <a:noFill/>
        </p:spPr>
        <p:txBody>
          <a:bodyPr wrap="square" rtlCol="0">
            <a:spAutoFit/>
          </a:bodyPr>
          <a:lstStyle/>
          <a:p>
            <a:r>
              <a:rPr lang="en-US" sz="2400" dirty="0" smtClean="0">
                <a:latin typeface="Arial Rounded MT Bold" panose="020F0704030504030204" pitchFamily="34" charset="0"/>
              </a:rPr>
              <a:t>On the Performance Management Home page, click Evaluations to add an evaluation to your employee.</a:t>
            </a:r>
            <a:endParaRPr lang="en-US" sz="2400" dirty="0">
              <a:latin typeface="Arial Rounded MT Bold" panose="020F0704030504030204" pitchFamily="34" charset="0"/>
            </a:endParaRPr>
          </a:p>
        </p:txBody>
      </p:sp>
    </p:spTree>
    <p:extLst>
      <p:ext uri="{BB962C8B-B14F-4D97-AF65-F5344CB8AC3E}">
        <p14:creationId xmlns:p14="http://schemas.microsoft.com/office/powerpoint/2010/main" val="927867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5564"/>
            <a:ext cx="10780776" cy="4339719"/>
          </a:xfrm>
          <a:prstGeom prst="rect">
            <a:avLst/>
          </a:prstGeom>
        </p:spPr>
      </p:pic>
      <p:sp>
        <p:nvSpPr>
          <p:cNvPr id="6" name="TextBox 5"/>
          <p:cNvSpPr txBox="1"/>
          <p:nvPr/>
        </p:nvSpPr>
        <p:spPr>
          <a:xfrm>
            <a:off x="722376" y="3731341"/>
            <a:ext cx="9985248" cy="954107"/>
          </a:xfrm>
          <a:prstGeom prst="rect">
            <a:avLst/>
          </a:prstGeom>
          <a:noFill/>
        </p:spPr>
        <p:txBody>
          <a:bodyPr wrap="square" rtlCol="0">
            <a:spAutoFit/>
          </a:bodyPr>
          <a:lstStyle/>
          <a:p>
            <a:r>
              <a:rPr lang="en-US" sz="2800" dirty="0" smtClean="0">
                <a:latin typeface="Arial Rounded MT Bold" panose="020F0704030504030204" pitchFamily="34" charset="0"/>
              </a:rPr>
              <a:t>A list of your employees will appear.  </a:t>
            </a:r>
          </a:p>
          <a:p>
            <a:r>
              <a:rPr lang="en-US" sz="2800" dirty="0" smtClean="0">
                <a:latin typeface="Arial Rounded MT Bold" panose="020F0704030504030204" pitchFamily="34" charset="0"/>
              </a:rPr>
              <a:t>Select which employee you want to add an evaluation for.</a:t>
            </a:r>
            <a:endParaRPr lang="en-US" sz="2800" dirty="0">
              <a:latin typeface="Arial Rounded MT Bold" panose="020F0704030504030204" pitchFamily="34" charset="0"/>
            </a:endParaRPr>
          </a:p>
        </p:txBody>
      </p:sp>
      <p:sp>
        <p:nvSpPr>
          <p:cNvPr id="7" name="Oval 6"/>
          <p:cNvSpPr/>
          <p:nvPr/>
        </p:nvSpPr>
        <p:spPr>
          <a:xfrm>
            <a:off x="329184" y="2478024"/>
            <a:ext cx="2039112" cy="70408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6138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71" y="50604"/>
            <a:ext cx="11930925" cy="5655252"/>
          </a:xfrm>
          <a:prstGeom prst="rect">
            <a:avLst/>
          </a:prstGeom>
        </p:spPr>
      </p:pic>
      <p:sp>
        <p:nvSpPr>
          <p:cNvPr id="5" name="Oval 4"/>
          <p:cNvSpPr/>
          <p:nvPr/>
        </p:nvSpPr>
        <p:spPr>
          <a:xfrm>
            <a:off x="9759696" y="374904"/>
            <a:ext cx="2432304" cy="88696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380744" y="4268122"/>
            <a:ext cx="10369296" cy="461665"/>
          </a:xfrm>
          <a:prstGeom prst="rect">
            <a:avLst/>
          </a:prstGeom>
          <a:noFill/>
        </p:spPr>
        <p:txBody>
          <a:bodyPr wrap="square" rtlCol="0">
            <a:spAutoFit/>
          </a:bodyPr>
          <a:lstStyle/>
          <a:p>
            <a:r>
              <a:rPr lang="en-US" sz="2400" dirty="0" smtClean="0">
                <a:latin typeface="Arial Rounded MT Bold" panose="020F0704030504030204" pitchFamily="34" charset="0"/>
              </a:rPr>
              <a:t>Once you have selected the employee, click the “Add New” button.</a:t>
            </a:r>
            <a:endParaRPr lang="en-US" sz="2400" dirty="0">
              <a:latin typeface="Arial Rounded MT Bold" panose="020F0704030504030204" pitchFamily="34" charset="0"/>
            </a:endParaRPr>
          </a:p>
        </p:txBody>
      </p:sp>
      <p:cxnSp>
        <p:nvCxnSpPr>
          <p:cNvPr id="10" name="Straight Arrow Connector 9"/>
          <p:cNvCxnSpPr/>
          <p:nvPr/>
        </p:nvCxnSpPr>
        <p:spPr>
          <a:xfrm flipV="1">
            <a:off x="9759696" y="1463040"/>
            <a:ext cx="883920" cy="2752344"/>
          </a:xfrm>
          <a:prstGeom prst="straightConnector1">
            <a:avLst/>
          </a:prstGeom>
          <a:ln w="38100">
            <a:solidFill>
              <a:srgbClr val="FF000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0667222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TotalTime>
  <Words>417</Words>
  <Application>Microsoft Office PowerPoint</Application>
  <PresentationFormat>Widescreen</PresentationFormat>
  <Paragraphs>73</Paragraphs>
  <Slides>12</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Arial</vt:lpstr>
      <vt:lpstr>Arial Rounded MT Bold</vt:lpstr>
      <vt:lpstr>Bahnschrift SemiBold Condensed</vt:lpstr>
      <vt:lpstr>Calibri</vt:lpstr>
      <vt:lpstr>Calibri Light</vt:lpstr>
      <vt:lpstr>Copperplate Gothic Bold</vt:lpstr>
      <vt:lpstr>Lato</vt:lpstr>
      <vt:lpstr>Lato Medium</vt:lpstr>
      <vt:lpstr>Office Theme</vt:lpstr>
      <vt:lpstr>PowerPoint Presentation</vt:lpstr>
      <vt:lpstr>PowerPoint Presentation</vt:lpstr>
      <vt:lpstr>PowerPoint Presentation</vt:lpstr>
      <vt:lpstr>MUNIS/Payroll Timeline</vt:lpstr>
      <vt:lpstr>PowerPoint Presentation</vt:lpstr>
      <vt:lpstr>Change in Supervision: </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Southwick,Cari</dc:creator>
  <cp:lastModifiedBy>Southwick,Cari</cp:lastModifiedBy>
  <cp:revision>5</cp:revision>
  <dcterms:created xsi:type="dcterms:W3CDTF">2020-11-24T18:41:39Z</dcterms:created>
  <dcterms:modified xsi:type="dcterms:W3CDTF">2020-12-07T16:10:42Z</dcterms:modified>
</cp:coreProperties>
</file>